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82" r:id="rId2"/>
    <p:sldId id="256" r:id="rId3"/>
    <p:sldId id="265" r:id="rId4"/>
    <p:sldId id="257" r:id="rId5"/>
    <p:sldId id="263" r:id="rId6"/>
    <p:sldId id="264" r:id="rId7"/>
    <p:sldId id="258" r:id="rId8"/>
    <p:sldId id="266" r:id="rId9"/>
    <p:sldId id="267" r:id="rId10"/>
    <p:sldId id="268" r:id="rId11"/>
    <p:sldId id="269" r:id="rId12"/>
    <p:sldId id="270" r:id="rId13"/>
    <p:sldId id="271" r:id="rId14"/>
    <p:sldId id="272" r:id="rId15"/>
    <p:sldId id="273" r:id="rId16"/>
    <p:sldId id="274" r:id="rId17"/>
    <p:sldId id="28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55E86-2CB5-4A62-B103-06F2CF273390}" type="datetimeFigureOut">
              <a:rPr lang="en-US" smtClean="0"/>
              <a:pPr/>
              <a:t>3/14/2016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F5F95D-E770-4841-AC7C-C65C323D844E}" type="slidenum">
              <a:rPr lang="en-US" smtClean="0"/>
              <a:pPr/>
              <a:t>‹#›</a:t>
            </a:fld>
            <a:endParaRPr lang="en-US"/>
          </a:p>
        </p:txBody>
      </p:sp>
    </p:spTree>
    <p:extLst>
      <p:ext uri="{BB962C8B-B14F-4D97-AF65-F5344CB8AC3E}">
        <p14:creationId xmlns:p14="http://schemas.microsoft.com/office/powerpoint/2010/main" xmlns="" val="350658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03EB6-0CE9-45AB-B9B2-55F46AE64CB2}" type="slidenum">
              <a:rPr lang="en-US"/>
              <a:pPr/>
              <a:t>1</a:t>
            </a:fld>
            <a:endParaRPr lang="en-US"/>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3138965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9E2706-E538-9F43-A29E-F9794EF7038C}"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FFBDC-E694-0247-828F-CF0053675F62}" type="slidenum">
              <a:rPr lang="en-US" smtClean="0"/>
              <a:pPr/>
              <a:t>‹#›</a:t>
            </a:fld>
            <a:endParaRPr lang="en-US"/>
          </a:p>
        </p:txBody>
      </p:sp>
    </p:spTree>
    <p:extLst>
      <p:ext uri="{BB962C8B-B14F-4D97-AF65-F5344CB8AC3E}">
        <p14:creationId xmlns:p14="http://schemas.microsoft.com/office/powerpoint/2010/main" xmlns="" val="1935207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E2706-E538-9F43-A29E-F9794EF7038C}"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FFBDC-E694-0247-828F-CF0053675F62}" type="slidenum">
              <a:rPr lang="en-US" smtClean="0"/>
              <a:pPr/>
              <a:t>‹#›</a:t>
            </a:fld>
            <a:endParaRPr lang="en-US"/>
          </a:p>
        </p:txBody>
      </p:sp>
    </p:spTree>
    <p:extLst>
      <p:ext uri="{BB962C8B-B14F-4D97-AF65-F5344CB8AC3E}">
        <p14:creationId xmlns:p14="http://schemas.microsoft.com/office/powerpoint/2010/main" xmlns="" val="1398758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E2706-E538-9F43-A29E-F9794EF7038C}"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FFBDC-E694-0247-828F-CF0053675F62}" type="slidenum">
              <a:rPr lang="en-US" smtClean="0"/>
              <a:pPr/>
              <a:t>‹#›</a:t>
            </a:fld>
            <a:endParaRPr lang="en-US"/>
          </a:p>
        </p:txBody>
      </p:sp>
    </p:spTree>
    <p:extLst>
      <p:ext uri="{BB962C8B-B14F-4D97-AF65-F5344CB8AC3E}">
        <p14:creationId xmlns:p14="http://schemas.microsoft.com/office/powerpoint/2010/main" xmlns="" val="4292846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E2706-E538-9F43-A29E-F9794EF7038C}"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FFBDC-E694-0247-828F-CF0053675F62}" type="slidenum">
              <a:rPr lang="en-US" smtClean="0"/>
              <a:pPr/>
              <a:t>‹#›</a:t>
            </a:fld>
            <a:endParaRPr lang="en-US"/>
          </a:p>
        </p:txBody>
      </p:sp>
    </p:spTree>
    <p:extLst>
      <p:ext uri="{BB962C8B-B14F-4D97-AF65-F5344CB8AC3E}">
        <p14:creationId xmlns:p14="http://schemas.microsoft.com/office/powerpoint/2010/main" xmlns="" val="2002300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9E2706-E538-9F43-A29E-F9794EF7038C}" type="datetimeFigureOut">
              <a:rPr lang="en-US" smtClean="0"/>
              <a:pPr/>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4FFBDC-E694-0247-828F-CF0053675F62}" type="slidenum">
              <a:rPr lang="en-US" smtClean="0"/>
              <a:pPr/>
              <a:t>‹#›</a:t>
            </a:fld>
            <a:endParaRPr lang="en-US"/>
          </a:p>
        </p:txBody>
      </p:sp>
    </p:spTree>
    <p:extLst>
      <p:ext uri="{BB962C8B-B14F-4D97-AF65-F5344CB8AC3E}">
        <p14:creationId xmlns:p14="http://schemas.microsoft.com/office/powerpoint/2010/main" xmlns="" val="3415719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9E2706-E538-9F43-A29E-F9794EF7038C}" type="datetimeFigureOut">
              <a:rPr lang="en-US" smtClean="0"/>
              <a:pPr/>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FFBDC-E694-0247-828F-CF0053675F62}" type="slidenum">
              <a:rPr lang="en-US" smtClean="0"/>
              <a:pPr/>
              <a:t>‹#›</a:t>
            </a:fld>
            <a:endParaRPr lang="en-US"/>
          </a:p>
        </p:txBody>
      </p:sp>
    </p:spTree>
    <p:extLst>
      <p:ext uri="{BB962C8B-B14F-4D97-AF65-F5344CB8AC3E}">
        <p14:creationId xmlns:p14="http://schemas.microsoft.com/office/powerpoint/2010/main" xmlns="" val="370270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9E2706-E538-9F43-A29E-F9794EF7038C}" type="datetimeFigureOut">
              <a:rPr lang="en-US" smtClean="0"/>
              <a:pPr/>
              <a:t>3/14/2016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4FFBDC-E694-0247-828F-CF0053675F62}" type="slidenum">
              <a:rPr lang="en-US" smtClean="0"/>
              <a:pPr/>
              <a:t>‹#›</a:t>
            </a:fld>
            <a:endParaRPr lang="en-US"/>
          </a:p>
        </p:txBody>
      </p:sp>
    </p:spTree>
    <p:extLst>
      <p:ext uri="{BB962C8B-B14F-4D97-AF65-F5344CB8AC3E}">
        <p14:creationId xmlns:p14="http://schemas.microsoft.com/office/powerpoint/2010/main" xmlns="" val="287672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B9E2706-E538-9F43-A29E-F9794EF7038C}" type="datetimeFigureOut">
              <a:rPr lang="en-US" smtClean="0"/>
              <a:pPr/>
              <a:t>3/14/2016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4FFBDC-E694-0247-828F-CF0053675F62}" type="slidenum">
              <a:rPr lang="en-US" smtClean="0"/>
              <a:pPr/>
              <a:t>‹#›</a:t>
            </a:fld>
            <a:endParaRPr lang="en-US"/>
          </a:p>
        </p:txBody>
      </p:sp>
    </p:spTree>
    <p:extLst>
      <p:ext uri="{BB962C8B-B14F-4D97-AF65-F5344CB8AC3E}">
        <p14:creationId xmlns:p14="http://schemas.microsoft.com/office/powerpoint/2010/main" xmlns="" val="1626772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9E2706-E538-9F43-A29E-F9794EF7038C}" type="datetimeFigureOut">
              <a:rPr lang="en-US" smtClean="0"/>
              <a:pPr/>
              <a:t>3/14/2016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4FFBDC-E694-0247-828F-CF0053675F62}" type="slidenum">
              <a:rPr lang="en-US" smtClean="0"/>
              <a:pPr/>
              <a:t>‹#›</a:t>
            </a:fld>
            <a:endParaRPr lang="en-US"/>
          </a:p>
        </p:txBody>
      </p:sp>
    </p:spTree>
    <p:extLst>
      <p:ext uri="{BB962C8B-B14F-4D97-AF65-F5344CB8AC3E}">
        <p14:creationId xmlns:p14="http://schemas.microsoft.com/office/powerpoint/2010/main" xmlns="" val="3701270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E2706-E538-9F43-A29E-F9794EF7038C}" type="datetimeFigureOut">
              <a:rPr lang="en-US" smtClean="0"/>
              <a:pPr/>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FFBDC-E694-0247-828F-CF0053675F62}" type="slidenum">
              <a:rPr lang="en-US" smtClean="0"/>
              <a:pPr/>
              <a:t>‹#›</a:t>
            </a:fld>
            <a:endParaRPr lang="en-US"/>
          </a:p>
        </p:txBody>
      </p:sp>
    </p:spTree>
    <p:extLst>
      <p:ext uri="{BB962C8B-B14F-4D97-AF65-F5344CB8AC3E}">
        <p14:creationId xmlns:p14="http://schemas.microsoft.com/office/powerpoint/2010/main" xmlns="" val="1648583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E2706-E538-9F43-A29E-F9794EF7038C}" type="datetimeFigureOut">
              <a:rPr lang="en-US" smtClean="0"/>
              <a:pPr/>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4FFBDC-E694-0247-828F-CF0053675F62}" type="slidenum">
              <a:rPr lang="en-US" smtClean="0"/>
              <a:pPr/>
              <a:t>‹#›</a:t>
            </a:fld>
            <a:endParaRPr lang="en-US"/>
          </a:p>
        </p:txBody>
      </p:sp>
    </p:spTree>
    <p:extLst>
      <p:ext uri="{BB962C8B-B14F-4D97-AF65-F5344CB8AC3E}">
        <p14:creationId xmlns:p14="http://schemas.microsoft.com/office/powerpoint/2010/main" xmlns="" val="1599714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E2706-E538-9F43-A29E-F9794EF7038C}" type="datetimeFigureOut">
              <a:rPr lang="en-US" smtClean="0"/>
              <a:pPr/>
              <a:t>3/14/2016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4FFBDC-E694-0247-828F-CF0053675F62}" type="slidenum">
              <a:rPr lang="en-US" smtClean="0"/>
              <a:pPr/>
              <a:t>‹#›</a:t>
            </a:fld>
            <a:endParaRPr lang="en-US"/>
          </a:p>
        </p:txBody>
      </p:sp>
      <p:grpSp>
        <p:nvGrpSpPr>
          <p:cNvPr id="13" name="Group 12"/>
          <p:cNvGrpSpPr/>
          <p:nvPr userDrawn="1"/>
        </p:nvGrpSpPr>
        <p:grpSpPr>
          <a:xfrm>
            <a:off x="0" y="709596"/>
            <a:ext cx="9144000" cy="136525"/>
            <a:chOff x="0" y="6566653"/>
            <a:chExt cx="5486400" cy="291347"/>
          </a:xfrm>
        </p:grpSpPr>
        <p:sp>
          <p:nvSpPr>
            <p:cNvPr id="7" name="Rectangle 6"/>
            <p:cNvSpPr/>
            <p:nvPr userDrawn="1"/>
          </p:nvSpPr>
          <p:spPr>
            <a:xfrm>
              <a:off x="0" y="6566653"/>
              <a:ext cx="914400" cy="291347"/>
            </a:xfrm>
            <a:prstGeom prst="rect">
              <a:avLst/>
            </a:prstGeom>
            <a:solidFill>
              <a:srgbClr val="F6BD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914400" y="6566653"/>
              <a:ext cx="914400" cy="291347"/>
            </a:xfrm>
            <a:prstGeom prst="rect">
              <a:avLst/>
            </a:prstGeom>
            <a:solidFill>
              <a:srgbClr val="81BB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828800" y="6566653"/>
              <a:ext cx="914400" cy="291347"/>
            </a:xfrm>
            <a:prstGeom prst="rect">
              <a:avLst/>
            </a:prstGeom>
            <a:solidFill>
              <a:srgbClr val="D747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2743200" y="6566653"/>
              <a:ext cx="914400" cy="291347"/>
            </a:xfrm>
            <a:prstGeom prst="rect">
              <a:avLst/>
            </a:prstGeom>
            <a:solidFill>
              <a:srgbClr val="0090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3657600" y="6566653"/>
              <a:ext cx="914400" cy="291347"/>
            </a:xfrm>
            <a:prstGeom prst="rect">
              <a:avLst/>
            </a:prstGeom>
            <a:solidFill>
              <a:srgbClr val="400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4572000" y="6566653"/>
              <a:ext cx="914400" cy="291347"/>
            </a:xfrm>
            <a:prstGeom prst="rect">
              <a:avLst/>
            </a:prstGeom>
            <a:solidFill>
              <a:srgbClr val="0098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p:cNvSpPr/>
          <p:nvPr userDrawn="1"/>
        </p:nvSpPr>
        <p:spPr>
          <a:xfrm>
            <a:off x="0" y="6356351"/>
            <a:ext cx="9144000" cy="50165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15" name="Rectangle 14"/>
          <p:cNvSpPr/>
          <p:nvPr userDrawn="1"/>
        </p:nvSpPr>
        <p:spPr>
          <a:xfrm>
            <a:off x="0" y="0"/>
            <a:ext cx="9144000" cy="70959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xmlns="" val="2296536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3" name="Rectangle 47"/>
          <p:cNvSpPr>
            <a:spLocks noChangeArrowheads="1"/>
          </p:cNvSpPr>
          <p:nvPr/>
        </p:nvSpPr>
        <p:spPr bwMode="auto">
          <a:xfrm>
            <a:off x="0" y="6375400"/>
            <a:ext cx="9144000" cy="482600"/>
          </a:xfrm>
          <a:prstGeom prst="rect">
            <a:avLst/>
          </a:prstGeom>
          <a:solidFill>
            <a:srgbClr val="4C4D4F"/>
          </a:solidFill>
          <a:ln>
            <a:noFill/>
          </a:ln>
          <a:effectLst/>
          <a:extLst>
            <a:ext uri="{91240B29-F687-4f45-9708-019B960494DF}">
              <a14:hiddenLine xmlns:a14="http://schemas.microsoft.com/office/drawing/2010/main" xmlns="" w="9525">
                <a:solidFill>
                  <a:srgbClr val="BD1515"/>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279" name="Rectangle 63"/>
          <p:cNvSpPr>
            <a:spLocks noChangeArrowheads="1"/>
          </p:cNvSpPr>
          <p:nvPr/>
        </p:nvSpPr>
        <p:spPr bwMode="auto">
          <a:xfrm>
            <a:off x="0" y="864159"/>
            <a:ext cx="9144000" cy="5620780"/>
          </a:xfrm>
          <a:prstGeom prst="rect">
            <a:avLst/>
          </a:prstGeom>
          <a:solidFill>
            <a:srgbClr val="DDDDDD">
              <a:alpha val="70000"/>
            </a:srgbClr>
          </a:solidFill>
          <a:ln>
            <a:noFill/>
          </a:ln>
          <a:effectLst/>
          <a:extLst>
            <a:ext uri="{91240B29-F687-4f45-9708-019B960494DF}">
              <a14:hiddenLine xmlns:a14="http://schemas.microsoft.com/office/drawing/2010/main" xmlns="" w="9525">
                <a:solidFill>
                  <a:srgbClr val="BD1515"/>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283" name="Text Box 67"/>
          <p:cNvSpPr txBox="1">
            <a:spLocks noChangeArrowheads="1"/>
          </p:cNvSpPr>
          <p:nvPr/>
        </p:nvSpPr>
        <p:spPr bwMode="auto">
          <a:xfrm>
            <a:off x="1565275" y="3881438"/>
            <a:ext cx="7578725" cy="641350"/>
          </a:xfrm>
          <a:prstGeom prst="rect">
            <a:avLst/>
          </a:prstGeom>
          <a:noFill/>
          <a:ln>
            <a:noFill/>
          </a:ln>
          <a:effectLst/>
          <a:extLst>
            <a:ext uri="{909E8E84-426E-40dd-AFC4-6F175D3DCCD1}">
              <a14:hiddenFill xmlns:a14="http://schemas.microsoft.com/office/drawing/2010/main" xmlns="">
                <a:solidFill>
                  <a:schemeClr val="accent1">
                    <a:alpha val="50000"/>
                  </a:schemeClr>
                </a:solidFill>
              </a14:hiddenFill>
            </a:ext>
            <a:ext uri="{91240B29-F687-4f45-9708-019B960494DF}">
              <a14:hiddenLine xmlns:a14="http://schemas.microsoft.com/office/drawing/2010/main" xmlns="" w="9525">
                <a:solidFill>
                  <a:srgbClr val="BD1515"/>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a:spcBef>
                <a:spcPct val="50000"/>
              </a:spcBef>
            </a:pPr>
            <a:endParaRPr lang="en-US" sz="3600" b="1">
              <a:solidFill>
                <a:srgbClr val="B60024"/>
              </a:solidFill>
              <a:latin typeface="Arial" charset="0"/>
            </a:endParaRPr>
          </a:p>
        </p:txBody>
      </p:sp>
      <p:pic>
        <p:nvPicPr>
          <p:cNvPr id="7" name="Picture 6" descr="NASSP_Logo_2014_FullColor.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55560" y="1808704"/>
            <a:ext cx="6832879" cy="3365140"/>
          </a:xfrm>
          <a:prstGeom prst="rect">
            <a:avLst/>
          </a:prstGeom>
        </p:spPr>
      </p:pic>
    </p:spTree>
    <p:extLst>
      <p:ext uri="{BB962C8B-B14F-4D97-AF65-F5344CB8AC3E}">
        <p14:creationId xmlns:p14="http://schemas.microsoft.com/office/powerpoint/2010/main" xmlns="" val="248202630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nodePh="1">
                                  <p:stCondLst>
                                    <p:cond delay="1000"/>
                                  </p:stCondLst>
                                  <p:endCondLst>
                                    <p:cond evt="begin" delay="0">
                                      <p:tn val="5"/>
                                    </p:cond>
                                  </p:endCondLst>
                                  <p:childTnLst>
                                    <p:set>
                                      <p:cBhvr>
                                        <p:cTn id="6" dur="1" fill="hold">
                                          <p:stCondLst>
                                            <p:cond delay="0"/>
                                          </p:stCondLst>
                                        </p:cTn>
                                        <p:tgtEl>
                                          <p:spTgt spid="9283"/>
                                        </p:tgtEl>
                                        <p:attrNameLst>
                                          <p:attrName>style.visibility</p:attrName>
                                        </p:attrNameLst>
                                      </p:cBhvr>
                                      <p:to>
                                        <p:strVal val="visible"/>
                                      </p:to>
                                    </p:set>
                                    <p:anim calcmode="lin" valueType="num">
                                      <p:cBhvr additive="base">
                                        <p:cTn id="7" dur="500" fill="hold"/>
                                        <p:tgtEl>
                                          <p:spTgt spid="9283"/>
                                        </p:tgtEl>
                                        <p:attrNameLst>
                                          <p:attrName>ppt_x</p:attrName>
                                        </p:attrNameLst>
                                      </p:cBhvr>
                                      <p:tavLst>
                                        <p:tav tm="0">
                                          <p:val>
                                            <p:strVal val="1+#ppt_w/2"/>
                                          </p:val>
                                        </p:tav>
                                        <p:tav tm="100000">
                                          <p:val>
                                            <p:strVal val="#ppt_x"/>
                                          </p:val>
                                        </p:tav>
                                      </p:tavLst>
                                    </p:anim>
                                    <p:anim calcmode="lin" valueType="num">
                                      <p:cBhvr additive="base">
                                        <p:cTn id="8" dur="500" fill="hold"/>
                                        <p:tgtEl>
                                          <p:spTgt spid="92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3"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953" y="-123946"/>
            <a:ext cx="6365630" cy="1143000"/>
          </a:xfrm>
        </p:spPr>
        <p:txBody>
          <a:bodyPr>
            <a:normAutofit/>
          </a:bodyPr>
          <a:lstStyle/>
          <a:p>
            <a:pPr algn="l"/>
            <a:r>
              <a:rPr lang="en-US" altLang="en-US" sz="3200" dirty="0" smtClean="0"/>
              <a:t>   Discipline </a:t>
            </a:r>
            <a:r>
              <a:rPr lang="en-US" altLang="en-US" sz="3200" dirty="0"/>
              <a:t>&amp; Dismissal: </a:t>
            </a:r>
            <a:r>
              <a:rPr lang="en-US" altLang="en-US" sz="3200" dirty="0" smtClean="0"/>
              <a:t>Warnings.5</a:t>
            </a:r>
            <a:endParaRPr lang="en-US" sz="3200" dirty="0"/>
          </a:p>
        </p:txBody>
      </p:sp>
      <p:sp>
        <p:nvSpPr>
          <p:cNvPr id="3" name="Content Placeholder 2"/>
          <p:cNvSpPr>
            <a:spLocks noGrp="1"/>
          </p:cNvSpPr>
          <p:nvPr>
            <p:ph idx="1"/>
          </p:nvPr>
        </p:nvSpPr>
        <p:spPr/>
        <p:txBody>
          <a:bodyPr>
            <a:normAutofit lnSpcReduction="10000"/>
          </a:bodyPr>
          <a:lstStyle/>
          <a:p>
            <a:pPr marL="0" indent="0">
              <a:buNone/>
            </a:pPr>
            <a:r>
              <a:rPr lang="en-US" altLang="en-US" dirty="0"/>
              <a:t>“</a:t>
            </a:r>
            <a:r>
              <a:rPr lang="en-US" altLang="en-US" b="1" dirty="0"/>
              <a:t>Reasonable amount of time</a:t>
            </a:r>
            <a:r>
              <a:rPr lang="en-US" altLang="en-US" dirty="0"/>
              <a:t>”: Sufficient time should be given depending on the issue. In the case of the GPA, at least </a:t>
            </a:r>
            <a:r>
              <a:rPr lang="en-US" altLang="en-US" u="sng" dirty="0"/>
              <a:t>one semester </a:t>
            </a:r>
            <a:r>
              <a:rPr lang="en-US" altLang="en-US" dirty="0"/>
              <a:t>should be given for the member to earn grades that will be calculated into the cumulative GPA.  For other issues, such as turning in service documentation, approaching the limits for meeting absences, service participation, and character issues, the timeframe can vary and may be discussed with the Faculty Council.</a:t>
            </a:r>
          </a:p>
          <a:p>
            <a:pPr marL="0" indent="0">
              <a:buNone/>
            </a:pPr>
            <a:endParaRPr lang="en-US" dirty="0"/>
          </a:p>
        </p:txBody>
      </p:sp>
      <p:pic>
        <p:nvPicPr>
          <p:cNvPr id="4" name="Picture 3" descr="NASSP_Logo_2014_FullColor.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87621" y="154864"/>
            <a:ext cx="1186684" cy="449541"/>
          </a:xfrm>
          <a:prstGeom prst="rect">
            <a:avLst/>
          </a:prstGeom>
        </p:spPr>
      </p:pic>
    </p:spTree>
    <p:extLst>
      <p:ext uri="{BB962C8B-B14F-4D97-AF65-F5344CB8AC3E}">
        <p14:creationId xmlns:p14="http://schemas.microsoft.com/office/powerpoint/2010/main" xmlns="" val="1515831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7"/>
            <a:ext cx="8229600" cy="1143000"/>
          </a:xfrm>
        </p:spPr>
        <p:txBody>
          <a:bodyPr/>
          <a:lstStyle/>
          <a:p>
            <a:r>
              <a:rPr lang="en-US" altLang="en-US" dirty="0"/>
              <a:t>D&amp;D, the </a:t>
            </a:r>
            <a:r>
              <a:rPr lang="en-US" altLang="en-US" i="1" dirty="0"/>
              <a:t>Due Process</a:t>
            </a:r>
            <a:r>
              <a:rPr lang="en-US" altLang="en-US" dirty="0"/>
              <a:t> element:</a:t>
            </a:r>
            <a:endParaRPr lang="en-US" dirty="0"/>
          </a:p>
        </p:txBody>
      </p:sp>
      <p:sp>
        <p:nvSpPr>
          <p:cNvPr id="3" name="Content Placeholder 2"/>
          <p:cNvSpPr>
            <a:spLocks noGrp="1"/>
          </p:cNvSpPr>
          <p:nvPr>
            <p:ph idx="1"/>
          </p:nvPr>
        </p:nvSpPr>
        <p:spPr>
          <a:xfrm>
            <a:off x="457200" y="1874837"/>
            <a:ext cx="8229600" cy="4677508"/>
          </a:xfrm>
        </p:spPr>
        <p:txBody>
          <a:bodyPr>
            <a:normAutofit/>
          </a:bodyPr>
          <a:lstStyle/>
          <a:p>
            <a:pPr marL="0" indent="0">
              <a:lnSpc>
                <a:spcPct val="90000"/>
              </a:lnSpc>
              <a:buNone/>
            </a:pPr>
            <a:r>
              <a:rPr lang="en-US" altLang="en-US" sz="2400" i="1" dirty="0"/>
              <a:t>Article X, Section 4</a:t>
            </a:r>
            <a:r>
              <a:rPr lang="en-US" altLang="en-US" sz="2400" dirty="0"/>
              <a:t>: “</a:t>
            </a:r>
            <a:r>
              <a:rPr lang="en-US" altLang="en-US" sz="2400" b="1" dirty="0"/>
              <a:t>In all cases of pending dismissal, a member shall have a </a:t>
            </a:r>
            <a:r>
              <a:rPr lang="en-US" altLang="en-US" sz="2400" b="1" dirty="0">
                <a:solidFill>
                  <a:srgbClr val="B51757"/>
                </a:solidFill>
              </a:rPr>
              <a:t>right</a:t>
            </a:r>
            <a:r>
              <a:rPr lang="en-US" altLang="en-US" sz="2400" b="1" dirty="0"/>
              <a:t> to a hearing before the Faculty Council</a:t>
            </a:r>
            <a:r>
              <a:rPr lang="en-US" altLang="en-US" sz="2400" dirty="0"/>
              <a:t>.”</a:t>
            </a:r>
          </a:p>
          <a:p>
            <a:pPr lvl="1">
              <a:lnSpc>
                <a:spcPct val="90000"/>
              </a:lnSpc>
            </a:pPr>
            <a:r>
              <a:rPr lang="en-US" altLang="en-US" sz="2400" dirty="0"/>
              <a:t>“All cases”: NO EXCEPTIONS</a:t>
            </a:r>
          </a:p>
          <a:p>
            <a:pPr lvl="1">
              <a:lnSpc>
                <a:spcPct val="90000"/>
              </a:lnSpc>
            </a:pPr>
            <a:r>
              <a:rPr lang="en-US" altLang="en-US" sz="2400" dirty="0"/>
              <a:t>“Pending Dismissal”: No vote or decision for dismissing the member has yet been made by FC</a:t>
            </a:r>
          </a:p>
          <a:p>
            <a:pPr lvl="1">
              <a:lnSpc>
                <a:spcPct val="90000"/>
              </a:lnSpc>
            </a:pPr>
            <a:r>
              <a:rPr lang="en-US" altLang="en-US" sz="2400" dirty="0"/>
              <a:t>“Right”: Protected interest; cannot be overridden or overlooked</a:t>
            </a:r>
          </a:p>
          <a:p>
            <a:pPr lvl="1">
              <a:lnSpc>
                <a:spcPct val="90000"/>
              </a:lnSpc>
            </a:pPr>
            <a:r>
              <a:rPr lang="en-US" altLang="en-US" sz="2400" dirty="0"/>
              <a:t>“Hearing”: Face-to-face session with the FC</a:t>
            </a:r>
          </a:p>
          <a:p>
            <a:pPr lvl="1">
              <a:lnSpc>
                <a:spcPct val="90000"/>
              </a:lnSpc>
            </a:pPr>
            <a:r>
              <a:rPr lang="en-US" altLang="en-US" sz="2400" dirty="0"/>
              <a:t>Only a voluntary, written resignation, co-signed by  parents can negate the necessity for the hearing</a:t>
            </a:r>
          </a:p>
          <a:p>
            <a:pPr lvl="1">
              <a:lnSpc>
                <a:spcPct val="90000"/>
              </a:lnSpc>
            </a:pPr>
            <a:r>
              <a:rPr lang="en-US" altLang="en-US" sz="2400" dirty="0"/>
              <a:t>In addition, providing written notification of the charges is assumed as an initial step for all cases</a:t>
            </a:r>
            <a:r>
              <a:rPr lang="en-US" altLang="en-US" sz="2400" dirty="0" smtClean="0"/>
              <a:t>.</a:t>
            </a:r>
            <a:endParaRPr lang="en-US" altLang="en-US" sz="2400" dirty="0"/>
          </a:p>
        </p:txBody>
      </p:sp>
      <p:pic>
        <p:nvPicPr>
          <p:cNvPr id="5" name="Picture 4" descr="NASSP_Logo_2014_FullColor.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87621" y="154864"/>
            <a:ext cx="1186684" cy="449541"/>
          </a:xfrm>
          <a:prstGeom prst="rect">
            <a:avLst/>
          </a:prstGeom>
        </p:spPr>
      </p:pic>
    </p:spTree>
    <p:extLst>
      <p:ext uri="{BB962C8B-B14F-4D97-AF65-F5344CB8AC3E}">
        <p14:creationId xmlns:p14="http://schemas.microsoft.com/office/powerpoint/2010/main" xmlns="" val="2703392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7074"/>
            <a:ext cx="8229600" cy="1143000"/>
          </a:xfrm>
        </p:spPr>
        <p:txBody>
          <a:bodyPr>
            <a:normAutofit fontScale="90000"/>
          </a:bodyPr>
          <a:lstStyle/>
          <a:p>
            <a:r>
              <a:rPr lang="en-US" altLang="en-US" dirty="0"/>
              <a:t>Must a Faculty Council </a:t>
            </a:r>
            <a:r>
              <a:rPr lang="en-US" altLang="en-US" i="1" dirty="0"/>
              <a:t>Dismiss</a:t>
            </a:r>
            <a:r>
              <a:rPr lang="en-US" altLang="en-US" dirty="0"/>
              <a:t>? No.</a:t>
            </a:r>
            <a:endParaRPr lang="en-US" dirty="0"/>
          </a:p>
        </p:txBody>
      </p:sp>
      <p:sp>
        <p:nvSpPr>
          <p:cNvPr id="3" name="Content Placeholder 2"/>
          <p:cNvSpPr>
            <a:spLocks noGrp="1"/>
          </p:cNvSpPr>
          <p:nvPr>
            <p:ph idx="1"/>
          </p:nvPr>
        </p:nvSpPr>
        <p:spPr>
          <a:xfrm>
            <a:off x="457200" y="1956803"/>
            <a:ext cx="8229600" cy="4525963"/>
          </a:xfrm>
        </p:spPr>
        <p:txBody>
          <a:bodyPr>
            <a:normAutofit/>
          </a:bodyPr>
          <a:lstStyle/>
          <a:p>
            <a:pPr>
              <a:lnSpc>
                <a:spcPct val="80000"/>
              </a:lnSpc>
            </a:pPr>
            <a:r>
              <a:rPr lang="en-US" altLang="en-US" sz="2400" dirty="0"/>
              <a:t>Alternatives to dismissal can be considered and offered to members.</a:t>
            </a:r>
          </a:p>
          <a:p>
            <a:pPr lvl="1">
              <a:lnSpc>
                <a:spcPct val="80000"/>
              </a:lnSpc>
            </a:pPr>
            <a:r>
              <a:rPr lang="en-US" altLang="en-US" sz="2400" dirty="0"/>
              <a:t>Additional service hours</a:t>
            </a:r>
          </a:p>
          <a:p>
            <a:pPr lvl="1">
              <a:lnSpc>
                <a:spcPct val="80000"/>
              </a:lnSpc>
            </a:pPr>
            <a:r>
              <a:rPr lang="en-US" altLang="en-US" sz="2400" dirty="0"/>
              <a:t>Restrictions on attending chapter social functions</a:t>
            </a:r>
          </a:p>
          <a:p>
            <a:pPr lvl="1">
              <a:lnSpc>
                <a:spcPct val="80000"/>
              </a:lnSpc>
            </a:pPr>
            <a:r>
              <a:rPr lang="en-US" altLang="en-US" sz="2400" dirty="0"/>
              <a:t>Identify student as “not in good standing” (</a:t>
            </a:r>
            <a:r>
              <a:rPr lang="en-US" altLang="en-US" sz="2400" i="1" dirty="0"/>
              <a:t>XV.3</a:t>
            </a:r>
            <a:r>
              <a:rPr lang="en-US" altLang="en-US" sz="2400" dirty="0"/>
              <a:t>)</a:t>
            </a:r>
          </a:p>
          <a:p>
            <a:pPr lvl="1">
              <a:lnSpc>
                <a:spcPct val="80000"/>
              </a:lnSpc>
            </a:pPr>
            <a:r>
              <a:rPr lang="en-US" altLang="en-US" sz="2400" dirty="0"/>
              <a:t>Withholding graduation insignia honors</a:t>
            </a:r>
          </a:p>
          <a:p>
            <a:pPr lvl="1">
              <a:lnSpc>
                <a:spcPct val="80000"/>
              </a:lnSpc>
            </a:pPr>
            <a:r>
              <a:rPr lang="en-US" altLang="en-US" sz="2400" dirty="0"/>
              <a:t>Other “reasonable” offerings</a:t>
            </a:r>
          </a:p>
          <a:p>
            <a:pPr>
              <a:lnSpc>
                <a:spcPct val="80000"/>
              </a:lnSpc>
            </a:pPr>
            <a:r>
              <a:rPr lang="en-US" altLang="en-US" sz="2400" dirty="0"/>
              <a:t>As with Selection, confirm all disciplinary decisions with administrators </a:t>
            </a:r>
            <a:r>
              <a:rPr lang="en-US" altLang="en-US" sz="2400" i="1" dirty="0"/>
              <a:t>prior to</a:t>
            </a:r>
            <a:r>
              <a:rPr lang="en-US" altLang="en-US" sz="2400" dirty="0"/>
              <a:t> </a:t>
            </a:r>
            <a:r>
              <a:rPr lang="en-US" altLang="en-US" sz="2400" i="1" dirty="0"/>
              <a:t>notification</a:t>
            </a:r>
          </a:p>
          <a:p>
            <a:pPr>
              <a:lnSpc>
                <a:spcPct val="80000"/>
              </a:lnSpc>
            </a:pPr>
            <a:r>
              <a:rPr lang="en-US" altLang="en-US" sz="2400" dirty="0"/>
              <a:t>Keep good records to facilitate consistency</a:t>
            </a:r>
          </a:p>
          <a:p>
            <a:pPr>
              <a:lnSpc>
                <a:spcPct val="80000"/>
              </a:lnSpc>
            </a:pPr>
            <a:r>
              <a:rPr lang="en-US" altLang="en-US" sz="2400" dirty="0"/>
              <a:t>Always do that which is in the best interest of the student – a good Rule of Thumb</a:t>
            </a:r>
          </a:p>
        </p:txBody>
      </p:sp>
      <p:pic>
        <p:nvPicPr>
          <p:cNvPr id="4" name="Picture 3" descr="NASSP_Logo_2014_FullColor.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87621" y="154864"/>
            <a:ext cx="1186684" cy="449541"/>
          </a:xfrm>
          <a:prstGeom prst="rect">
            <a:avLst/>
          </a:prstGeom>
        </p:spPr>
      </p:pic>
    </p:spTree>
    <p:extLst>
      <p:ext uri="{BB962C8B-B14F-4D97-AF65-F5344CB8AC3E}">
        <p14:creationId xmlns:p14="http://schemas.microsoft.com/office/powerpoint/2010/main" xmlns="" val="3004501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8720"/>
            <a:ext cx="8229600" cy="1143000"/>
          </a:xfrm>
        </p:spPr>
        <p:txBody>
          <a:bodyPr/>
          <a:lstStyle/>
          <a:p>
            <a:r>
              <a:rPr lang="en-US" altLang="en-US" dirty="0"/>
              <a:t>D&amp;D: Some suggestions</a:t>
            </a:r>
            <a:endParaRPr lang="en-US" dirty="0"/>
          </a:p>
        </p:txBody>
      </p:sp>
      <p:sp>
        <p:nvSpPr>
          <p:cNvPr id="3" name="Content Placeholder 2"/>
          <p:cNvSpPr>
            <a:spLocks noGrp="1"/>
          </p:cNvSpPr>
          <p:nvPr>
            <p:ph idx="1"/>
          </p:nvPr>
        </p:nvSpPr>
        <p:spPr/>
        <p:txBody>
          <a:bodyPr/>
          <a:lstStyle/>
          <a:p>
            <a:pPr>
              <a:lnSpc>
                <a:spcPct val="90000"/>
              </a:lnSpc>
            </a:pPr>
            <a:r>
              <a:rPr lang="en-US" altLang="en-US" sz="2400" dirty="0"/>
              <a:t>Put in writing any conduct violations that would warrant </a:t>
            </a:r>
            <a:r>
              <a:rPr lang="en-US" altLang="en-US" sz="2400" i="1" dirty="0"/>
              <a:t>consideration</a:t>
            </a:r>
            <a:r>
              <a:rPr lang="en-US" altLang="en-US" sz="2400" dirty="0"/>
              <a:t> of dismissal</a:t>
            </a:r>
          </a:p>
          <a:p>
            <a:pPr lvl="1">
              <a:lnSpc>
                <a:spcPct val="90000"/>
              </a:lnSpc>
            </a:pPr>
            <a:r>
              <a:rPr lang="en-US" altLang="en-US" sz="2400" i="1" dirty="0"/>
              <a:t>Note</a:t>
            </a:r>
            <a:r>
              <a:rPr lang="en-US" altLang="en-US" sz="2400" dirty="0"/>
              <a:t>: No “automatic dismissal” is allowed</a:t>
            </a:r>
          </a:p>
          <a:p>
            <a:pPr lvl="1">
              <a:lnSpc>
                <a:spcPct val="90000"/>
              </a:lnSpc>
              <a:buNone/>
            </a:pPr>
            <a:endParaRPr lang="en-US" altLang="en-US" sz="1400" dirty="0"/>
          </a:p>
          <a:p>
            <a:pPr>
              <a:lnSpc>
                <a:spcPct val="90000"/>
              </a:lnSpc>
            </a:pPr>
            <a:r>
              <a:rPr lang="en-US" altLang="en-US" sz="2400" dirty="0"/>
              <a:t>See that your disciplinary procedures conform to national guidelines</a:t>
            </a:r>
          </a:p>
          <a:p>
            <a:pPr lvl="2">
              <a:lnSpc>
                <a:spcPct val="90000"/>
              </a:lnSpc>
            </a:pPr>
            <a:endParaRPr lang="en-US" altLang="en-US" sz="1400" dirty="0"/>
          </a:p>
          <a:p>
            <a:pPr>
              <a:lnSpc>
                <a:spcPct val="90000"/>
              </a:lnSpc>
            </a:pPr>
            <a:r>
              <a:rPr lang="en-US" altLang="en-US" sz="2400" dirty="0"/>
              <a:t>Ensure impartiality of FC decisions by assuring that no FC member is used as an accusing witness </a:t>
            </a:r>
          </a:p>
          <a:p>
            <a:pPr lvl="1">
              <a:lnSpc>
                <a:spcPct val="90000"/>
              </a:lnSpc>
            </a:pPr>
            <a:r>
              <a:rPr lang="en-US" altLang="en-US" sz="2400" i="1" dirty="0"/>
              <a:t>Hint</a:t>
            </a:r>
            <a:r>
              <a:rPr lang="en-US" altLang="en-US" sz="2400" dirty="0"/>
              <a:t>: Maintain an “alternate” for your FC, pre-approved by the Principal for these situations</a:t>
            </a:r>
          </a:p>
          <a:p>
            <a:pPr lvl="1">
              <a:lnSpc>
                <a:spcPct val="90000"/>
              </a:lnSpc>
            </a:pPr>
            <a:endParaRPr lang="en-US" altLang="en-US" sz="1400" dirty="0"/>
          </a:p>
          <a:p>
            <a:pPr>
              <a:lnSpc>
                <a:spcPct val="90000"/>
              </a:lnSpc>
            </a:pPr>
            <a:r>
              <a:rPr lang="en-US" altLang="en-US" sz="2400" dirty="0"/>
              <a:t>Be </a:t>
            </a:r>
            <a:r>
              <a:rPr lang="en-US" altLang="en-US" sz="2400" i="1" dirty="0"/>
              <a:t>reasonable</a:t>
            </a:r>
            <a:r>
              <a:rPr lang="en-US" altLang="en-US" sz="2400" dirty="0"/>
              <a:t> in handling disciplinary cases</a:t>
            </a:r>
          </a:p>
          <a:p>
            <a:endParaRPr lang="en-US" dirty="0"/>
          </a:p>
        </p:txBody>
      </p:sp>
      <p:pic>
        <p:nvPicPr>
          <p:cNvPr id="4" name="Picture 3" descr="NASSP_Logo_2014_FullColor.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87621" y="154864"/>
            <a:ext cx="1186684" cy="449541"/>
          </a:xfrm>
          <a:prstGeom prst="rect">
            <a:avLst/>
          </a:prstGeom>
        </p:spPr>
      </p:pic>
    </p:spTree>
    <p:extLst>
      <p:ext uri="{BB962C8B-B14F-4D97-AF65-F5344CB8AC3E}">
        <p14:creationId xmlns:p14="http://schemas.microsoft.com/office/powerpoint/2010/main" xmlns="" val="301813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5274"/>
            <a:ext cx="8229600" cy="1143000"/>
          </a:xfrm>
        </p:spPr>
        <p:txBody>
          <a:bodyPr/>
          <a:lstStyle/>
          <a:p>
            <a:r>
              <a:rPr lang="en-US" altLang="en-US" b="1" dirty="0"/>
              <a:t>Appeals</a:t>
            </a:r>
            <a:r>
              <a:rPr lang="en-US" altLang="en-US" dirty="0"/>
              <a:t> of Disciplinary Decisions</a:t>
            </a:r>
            <a:endParaRPr lang="en-US" dirty="0"/>
          </a:p>
        </p:txBody>
      </p:sp>
      <p:sp>
        <p:nvSpPr>
          <p:cNvPr id="3" name="Content Placeholder 2"/>
          <p:cNvSpPr>
            <a:spLocks noGrp="1"/>
          </p:cNvSpPr>
          <p:nvPr>
            <p:ph idx="1"/>
          </p:nvPr>
        </p:nvSpPr>
        <p:spPr>
          <a:xfrm>
            <a:off x="457200" y="1758274"/>
            <a:ext cx="8229600" cy="4525963"/>
          </a:xfrm>
        </p:spPr>
        <p:txBody>
          <a:bodyPr>
            <a:normAutofit fontScale="92500" lnSpcReduction="10000"/>
          </a:bodyPr>
          <a:lstStyle/>
          <a:p>
            <a:pPr>
              <a:lnSpc>
                <a:spcPct val="90000"/>
              </a:lnSpc>
            </a:pPr>
            <a:r>
              <a:rPr lang="en-US" altLang="en-US" b="1" dirty="0"/>
              <a:t>Article X, Section 6</a:t>
            </a:r>
            <a:r>
              <a:rPr lang="en-US" altLang="en-US" dirty="0"/>
              <a:t> defines </a:t>
            </a:r>
            <a:r>
              <a:rPr lang="en-US" altLang="en-US" b="1" dirty="0"/>
              <a:t>appeals</a:t>
            </a:r>
            <a:r>
              <a:rPr lang="en-US" altLang="en-US" dirty="0"/>
              <a:t> rights in all such cases – first to the principal and then the school hierarchy (whether for a dismissal or lesser disciplinary action)</a:t>
            </a:r>
          </a:p>
          <a:p>
            <a:pPr>
              <a:lnSpc>
                <a:spcPct val="90000"/>
              </a:lnSpc>
            </a:pPr>
            <a:r>
              <a:rPr lang="en-US" altLang="en-US" dirty="0"/>
              <a:t>Include reference to a right to this appeal in the discipline notification letter</a:t>
            </a:r>
          </a:p>
          <a:p>
            <a:pPr>
              <a:lnSpc>
                <a:spcPct val="90000"/>
              </a:lnSpc>
            </a:pPr>
            <a:r>
              <a:rPr lang="en-US" altLang="en-US" dirty="0"/>
              <a:t>Include a ‘statute of limitations’ – a reasonable deadline for filing appeals (consult school system precedents; 1 week? 10 days? 30 days?)</a:t>
            </a:r>
          </a:p>
          <a:p>
            <a:pPr>
              <a:lnSpc>
                <a:spcPct val="90000"/>
              </a:lnSpc>
            </a:pPr>
            <a:r>
              <a:rPr lang="en-US" altLang="en-US" dirty="0"/>
              <a:t>Don’t destroy any relevant information until the appeals process has concluded (if at all)</a:t>
            </a:r>
          </a:p>
          <a:p>
            <a:endParaRPr lang="en-US" dirty="0"/>
          </a:p>
        </p:txBody>
      </p:sp>
      <p:pic>
        <p:nvPicPr>
          <p:cNvPr id="4" name="Picture 3" descr="NASSP_Logo_2014_FullColor.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87621" y="154864"/>
            <a:ext cx="1186684" cy="449541"/>
          </a:xfrm>
          <a:prstGeom prst="rect">
            <a:avLst/>
          </a:prstGeom>
        </p:spPr>
      </p:pic>
    </p:spTree>
    <p:extLst>
      <p:ext uri="{BB962C8B-B14F-4D97-AF65-F5344CB8AC3E}">
        <p14:creationId xmlns:p14="http://schemas.microsoft.com/office/powerpoint/2010/main" xmlns="" val="593031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405"/>
            <a:ext cx="8229600" cy="1143000"/>
          </a:xfrm>
        </p:spPr>
        <p:txBody>
          <a:bodyPr/>
          <a:lstStyle/>
          <a:p>
            <a:r>
              <a:rPr lang="en-US" altLang="en-US" dirty="0"/>
              <a:t>Resignation</a:t>
            </a:r>
            <a:endParaRPr lang="en-US" dirty="0"/>
          </a:p>
        </p:txBody>
      </p:sp>
      <p:sp>
        <p:nvSpPr>
          <p:cNvPr id="3" name="Content Placeholder 2"/>
          <p:cNvSpPr>
            <a:spLocks noGrp="1"/>
          </p:cNvSpPr>
          <p:nvPr>
            <p:ph idx="1"/>
          </p:nvPr>
        </p:nvSpPr>
        <p:spPr/>
        <p:txBody>
          <a:bodyPr/>
          <a:lstStyle/>
          <a:p>
            <a:pPr>
              <a:lnSpc>
                <a:spcPct val="90000"/>
              </a:lnSpc>
            </a:pPr>
            <a:r>
              <a:rPr lang="en-US" altLang="en-US" sz="2400" dirty="0"/>
              <a:t>If a student voluntarily indicates he/she wishes to </a:t>
            </a:r>
            <a:r>
              <a:rPr lang="en-US" altLang="en-US" sz="2400" b="1" dirty="0"/>
              <a:t>resign</a:t>
            </a:r>
            <a:r>
              <a:rPr lang="en-US" altLang="en-US" sz="2400" dirty="0"/>
              <a:t> membership,</a:t>
            </a:r>
          </a:p>
          <a:p>
            <a:pPr lvl="1">
              <a:lnSpc>
                <a:spcPct val="90000"/>
              </a:lnSpc>
            </a:pPr>
            <a:r>
              <a:rPr lang="en-US" altLang="en-US" sz="2400" dirty="0"/>
              <a:t>Inform the member that resignation, if accepted, will be permanent (Art. VIII, Section 7)</a:t>
            </a:r>
          </a:p>
          <a:p>
            <a:pPr lvl="1">
              <a:lnSpc>
                <a:spcPct val="90000"/>
              </a:lnSpc>
            </a:pPr>
            <a:r>
              <a:rPr lang="en-US" altLang="en-US" sz="2400" dirty="0"/>
              <a:t>Accept only </a:t>
            </a:r>
            <a:r>
              <a:rPr lang="en-US" altLang="en-US" sz="2400" i="1" dirty="0"/>
              <a:t>written</a:t>
            </a:r>
            <a:r>
              <a:rPr lang="en-US" altLang="en-US" sz="2400" dirty="0"/>
              <a:t> resignations that are </a:t>
            </a:r>
            <a:r>
              <a:rPr lang="en-US" altLang="en-US" sz="2400" i="1" dirty="0"/>
              <a:t>signed and dated</a:t>
            </a:r>
            <a:r>
              <a:rPr lang="en-US" altLang="en-US" sz="2400" dirty="0"/>
              <a:t> by BOTH the student and parent</a:t>
            </a:r>
          </a:p>
          <a:p>
            <a:pPr lvl="1">
              <a:lnSpc>
                <a:spcPct val="90000"/>
              </a:lnSpc>
            </a:pPr>
            <a:r>
              <a:rPr lang="en-US" altLang="en-US" sz="2400" dirty="0"/>
              <a:t>Once submitted to the adviser, bring to the FC for a vote to approve/reject; no verbal resignations</a:t>
            </a:r>
          </a:p>
          <a:p>
            <a:pPr lvl="1">
              <a:lnSpc>
                <a:spcPct val="90000"/>
              </a:lnSpc>
            </a:pPr>
            <a:r>
              <a:rPr lang="en-US" altLang="en-US" sz="2400" dirty="0"/>
              <a:t>Notify the student in writing regarding the outcome of the FC vote</a:t>
            </a:r>
          </a:p>
          <a:p>
            <a:pPr lvl="1">
              <a:lnSpc>
                <a:spcPct val="90000"/>
              </a:lnSpc>
            </a:pPr>
            <a:r>
              <a:rPr lang="en-US" altLang="en-US" sz="2400" dirty="0"/>
              <a:t>Members cannot be required to resign</a:t>
            </a:r>
          </a:p>
          <a:p>
            <a:pPr marL="0" indent="0">
              <a:buNone/>
            </a:pPr>
            <a:endParaRPr lang="en-US" dirty="0"/>
          </a:p>
        </p:txBody>
      </p:sp>
      <p:pic>
        <p:nvPicPr>
          <p:cNvPr id="4" name="Picture 3" descr="NASSP_Logo_2014_FullColor.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87621" y="154864"/>
            <a:ext cx="1186684" cy="449541"/>
          </a:xfrm>
          <a:prstGeom prst="rect">
            <a:avLst/>
          </a:prstGeom>
        </p:spPr>
      </p:pic>
    </p:spTree>
    <p:extLst>
      <p:ext uri="{BB962C8B-B14F-4D97-AF65-F5344CB8AC3E}">
        <p14:creationId xmlns:p14="http://schemas.microsoft.com/office/powerpoint/2010/main" xmlns="" val="3388174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3467"/>
            <a:ext cx="8229600" cy="1143000"/>
          </a:xfrm>
        </p:spPr>
        <p:txBody>
          <a:bodyPr/>
          <a:lstStyle/>
          <a:p>
            <a:r>
              <a:rPr lang="en-US" altLang="en-US" b="1" dirty="0"/>
              <a:t>Questions?</a:t>
            </a:r>
            <a:endParaRPr lang="en-US" b="1" dirty="0"/>
          </a:p>
        </p:txBody>
      </p:sp>
      <p:sp>
        <p:nvSpPr>
          <p:cNvPr id="3" name="Content Placeholder 2"/>
          <p:cNvSpPr>
            <a:spLocks noGrp="1"/>
          </p:cNvSpPr>
          <p:nvPr>
            <p:ph idx="1"/>
          </p:nvPr>
        </p:nvSpPr>
        <p:spPr>
          <a:xfrm>
            <a:off x="457200" y="1826467"/>
            <a:ext cx="8229600" cy="4525963"/>
          </a:xfrm>
        </p:spPr>
        <p:txBody>
          <a:bodyPr/>
          <a:lstStyle/>
          <a:p>
            <a:pPr>
              <a:buNone/>
            </a:pPr>
            <a:r>
              <a:rPr lang="en-US" altLang="en-US" dirty="0"/>
              <a:t>Additional considerations regarding Discipline and Dismissal </a:t>
            </a:r>
            <a:r>
              <a:rPr lang="en-US" altLang="en-US" dirty="0" smtClean="0"/>
              <a:t>procedures:</a:t>
            </a:r>
            <a:endParaRPr lang="en-US" altLang="en-US" dirty="0"/>
          </a:p>
          <a:p>
            <a:pPr>
              <a:buNone/>
            </a:pPr>
            <a:endParaRPr lang="en-US" altLang="en-US" dirty="0"/>
          </a:p>
          <a:p>
            <a:pPr>
              <a:buNone/>
            </a:pPr>
            <a:r>
              <a:rPr lang="en-US" altLang="en-US" dirty="0"/>
              <a:t>*Activities off-campus (remind students that Character is 24-7)</a:t>
            </a:r>
          </a:p>
          <a:p>
            <a:pPr>
              <a:buNone/>
            </a:pPr>
            <a:r>
              <a:rPr lang="en-US" altLang="en-US" dirty="0"/>
              <a:t>*MIP/DUI</a:t>
            </a:r>
          </a:p>
          <a:p>
            <a:pPr>
              <a:buNone/>
            </a:pPr>
            <a:r>
              <a:rPr lang="en-US" altLang="en-US" dirty="0"/>
              <a:t>*Facebook, etc. posts (social networking)</a:t>
            </a:r>
          </a:p>
          <a:p>
            <a:pPr>
              <a:buNone/>
            </a:pPr>
            <a:r>
              <a:rPr lang="en-US" altLang="en-US" dirty="0"/>
              <a:t>*Others?</a:t>
            </a:r>
          </a:p>
          <a:p>
            <a:pPr marL="0" indent="0">
              <a:buNone/>
            </a:pPr>
            <a:endParaRPr lang="en-US" dirty="0"/>
          </a:p>
        </p:txBody>
      </p:sp>
      <p:pic>
        <p:nvPicPr>
          <p:cNvPr id="5" name="Picture 4" descr="NASSP_Logo_2014_FullColor.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87621" y="154864"/>
            <a:ext cx="1186684" cy="449541"/>
          </a:xfrm>
          <a:prstGeom prst="rect">
            <a:avLst/>
          </a:prstGeom>
        </p:spPr>
      </p:pic>
    </p:spTree>
    <p:extLst>
      <p:ext uri="{BB962C8B-B14F-4D97-AF65-F5344CB8AC3E}">
        <p14:creationId xmlns:p14="http://schemas.microsoft.com/office/powerpoint/2010/main" xmlns="" val="2891013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09" y="274638"/>
            <a:ext cx="4362022" cy="329767"/>
          </a:xfrm>
        </p:spPr>
        <p:txBody>
          <a:bodyPr>
            <a:normAutofit fontScale="90000"/>
          </a:bodyPr>
          <a:lstStyle/>
          <a:p>
            <a:r>
              <a:rPr lang="en-US" altLang="en-US" sz="2800" b="1" dirty="0"/>
              <a:t>What All of This Means….</a:t>
            </a:r>
            <a:endParaRPr lang="en-US" sz="2800" b="1" dirty="0"/>
          </a:p>
        </p:txBody>
      </p:sp>
      <p:sp>
        <p:nvSpPr>
          <p:cNvPr id="3" name="Content Placeholder 2"/>
          <p:cNvSpPr>
            <a:spLocks noGrp="1"/>
          </p:cNvSpPr>
          <p:nvPr>
            <p:ph idx="1"/>
          </p:nvPr>
        </p:nvSpPr>
        <p:spPr/>
        <p:txBody>
          <a:bodyPr/>
          <a:lstStyle/>
          <a:p>
            <a:pPr>
              <a:lnSpc>
                <a:spcPct val="90000"/>
              </a:lnSpc>
            </a:pPr>
            <a:r>
              <a:rPr lang="en-US" altLang="en-US" sz="2800" dirty="0"/>
              <a:t>Use the </a:t>
            </a:r>
            <a:r>
              <a:rPr lang="en-US" altLang="en-US" sz="2800" i="1" dirty="0"/>
              <a:t>Tools</a:t>
            </a:r>
            <a:r>
              <a:rPr lang="en-US" altLang="en-US" sz="2800" dirty="0"/>
              <a:t> Available to you</a:t>
            </a:r>
          </a:p>
          <a:p>
            <a:pPr lvl="1">
              <a:lnSpc>
                <a:spcPct val="90000"/>
              </a:lnSpc>
            </a:pPr>
            <a:r>
              <a:rPr lang="en-US" altLang="en-US" sz="2400" dirty="0"/>
              <a:t>Read the constitution and handbook</a:t>
            </a:r>
          </a:p>
          <a:p>
            <a:pPr lvl="1">
              <a:lnSpc>
                <a:spcPct val="90000"/>
              </a:lnSpc>
            </a:pPr>
            <a:r>
              <a:rPr lang="en-US" altLang="en-US" sz="2400" dirty="0"/>
              <a:t>Use each month’s issue of </a:t>
            </a:r>
            <a:r>
              <a:rPr lang="en-US" altLang="en-US" sz="2400" i="1" dirty="0"/>
              <a:t>Leadership for Student Activities</a:t>
            </a:r>
            <a:r>
              <a:rPr lang="en-US" altLang="en-US" sz="2400" dirty="0"/>
              <a:t> magazine, and keep them for reference</a:t>
            </a:r>
          </a:p>
          <a:p>
            <a:pPr lvl="1">
              <a:lnSpc>
                <a:spcPct val="90000"/>
              </a:lnSpc>
            </a:pPr>
            <a:r>
              <a:rPr lang="en-US" altLang="en-US" sz="2400" dirty="0"/>
              <a:t>Visit the website (AZ, Idea Exchange, etc.)</a:t>
            </a:r>
          </a:p>
          <a:p>
            <a:pPr>
              <a:lnSpc>
                <a:spcPct val="90000"/>
              </a:lnSpc>
            </a:pPr>
            <a:r>
              <a:rPr lang="en-US" altLang="en-US" sz="2800" dirty="0"/>
              <a:t>Pursue your responsibilities in the </a:t>
            </a:r>
            <a:r>
              <a:rPr lang="en-US" altLang="en-US" sz="2800" i="1" dirty="0"/>
              <a:t>best professional manner</a:t>
            </a:r>
            <a:r>
              <a:rPr lang="en-US" altLang="en-US" sz="2800" dirty="0"/>
              <a:t>, with your Principal as a key partner in all Honor Society endeavors</a:t>
            </a:r>
          </a:p>
          <a:p>
            <a:pPr>
              <a:lnSpc>
                <a:spcPct val="90000"/>
              </a:lnSpc>
            </a:pPr>
            <a:r>
              <a:rPr lang="en-US" altLang="en-US" sz="2800" dirty="0"/>
              <a:t>Maintain a strong reputation and important traditions for your Honor Society chapter!</a:t>
            </a:r>
          </a:p>
          <a:p>
            <a:endParaRPr lang="en-US" dirty="0"/>
          </a:p>
        </p:txBody>
      </p:sp>
      <p:pic>
        <p:nvPicPr>
          <p:cNvPr id="4" name="Picture 3" descr="NASSP_Logo_2014_FullColor.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87621" y="154864"/>
            <a:ext cx="1186684" cy="449541"/>
          </a:xfrm>
          <a:prstGeom prst="rect">
            <a:avLst/>
          </a:prstGeom>
        </p:spPr>
      </p:pic>
    </p:spTree>
    <p:extLst>
      <p:ext uri="{BB962C8B-B14F-4D97-AF65-F5344CB8AC3E}">
        <p14:creationId xmlns:p14="http://schemas.microsoft.com/office/powerpoint/2010/main" xmlns="" val="2027596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16749" y="3162369"/>
            <a:ext cx="4493932" cy="412480"/>
          </a:xfrm>
        </p:spPr>
        <p:txBody>
          <a:bodyPr>
            <a:normAutofit/>
          </a:bodyPr>
          <a:lstStyle/>
          <a:p>
            <a:r>
              <a:rPr lang="en-US" sz="1800" dirty="0" smtClean="0">
                <a:solidFill>
                  <a:srgbClr val="595959"/>
                </a:solidFill>
                <a:latin typeface="Trebuchet MS"/>
                <a:cs typeface="Trebuchet MS"/>
              </a:rPr>
              <a:t> </a:t>
            </a:r>
            <a:endParaRPr lang="en-US" sz="1800" dirty="0">
              <a:solidFill>
                <a:srgbClr val="595959"/>
              </a:solidFill>
              <a:latin typeface="Trebuchet MS"/>
              <a:cs typeface="Trebuchet MS"/>
            </a:endParaRPr>
          </a:p>
        </p:txBody>
      </p:sp>
      <p:pic>
        <p:nvPicPr>
          <p:cNvPr id="10" name="Picture 9" descr="NASSP_Logo_2014_FullColor.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17148" y="4941723"/>
            <a:ext cx="2289454" cy="867293"/>
          </a:xfrm>
          <a:prstGeom prst="rect">
            <a:avLst/>
          </a:prstGeom>
        </p:spPr>
      </p:pic>
      <p:sp>
        <p:nvSpPr>
          <p:cNvPr id="16" name="TextBox 15"/>
          <p:cNvSpPr txBox="1"/>
          <p:nvPr/>
        </p:nvSpPr>
        <p:spPr>
          <a:xfrm>
            <a:off x="1549152" y="1565357"/>
            <a:ext cx="6029126" cy="2492990"/>
          </a:xfrm>
          <a:prstGeom prst="rect">
            <a:avLst/>
          </a:prstGeom>
          <a:noFill/>
        </p:spPr>
        <p:txBody>
          <a:bodyPr wrap="square" rtlCol="0">
            <a:spAutoFit/>
          </a:bodyPr>
          <a:lstStyle/>
          <a:p>
            <a:pPr algn="ctr">
              <a:spcBef>
                <a:spcPct val="0"/>
              </a:spcBef>
            </a:pPr>
            <a:r>
              <a:rPr lang="en-US" altLang="en-US" sz="3600" b="1" i="1" dirty="0" smtClean="0">
                <a:solidFill>
                  <a:srgbClr val="4C4D4F"/>
                </a:solidFill>
                <a:latin typeface="Verdana" panose="020B0604030504040204" pitchFamily="34" charset="0"/>
              </a:rPr>
              <a:t>Discipline </a:t>
            </a:r>
            <a:r>
              <a:rPr lang="en-US" altLang="en-US" sz="3600" b="1" i="1" dirty="0">
                <a:solidFill>
                  <a:srgbClr val="4C4D4F"/>
                </a:solidFill>
                <a:latin typeface="Verdana" panose="020B0604030504040204" pitchFamily="34" charset="0"/>
              </a:rPr>
              <a:t>&amp; Dismissal Procedures:</a:t>
            </a:r>
          </a:p>
          <a:p>
            <a:pPr algn="ctr">
              <a:spcBef>
                <a:spcPct val="0"/>
              </a:spcBef>
            </a:pPr>
            <a:r>
              <a:rPr lang="en-US" altLang="en-US" sz="3200" dirty="0" smtClean="0">
                <a:solidFill>
                  <a:srgbClr val="4C4D4F"/>
                </a:solidFill>
                <a:latin typeface="Verdana" panose="020B0604030504040204" pitchFamily="34" charset="0"/>
              </a:rPr>
              <a:t>An Honor </a:t>
            </a:r>
            <a:r>
              <a:rPr lang="en-US" altLang="en-US" sz="3200" dirty="0">
                <a:solidFill>
                  <a:srgbClr val="4C4D4F"/>
                </a:solidFill>
                <a:latin typeface="Verdana" panose="020B0604030504040204" pitchFamily="34" charset="0"/>
              </a:rPr>
              <a:t>Society </a:t>
            </a:r>
            <a:br>
              <a:rPr lang="en-US" altLang="en-US" sz="3200" dirty="0">
                <a:solidFill>
                  <a:srgbClr val="4C4D4F"/>
                </a:solidFill>
                <a:latin typeface="Verdana" panose="020B0604030504040204" pitchFamily="34" charset="0"/>
              </a:rPr>
            </a:br>
            <a:r>
              <a:rPr lang="en-US" altLang="en-US" sz="3200" dirty="0">
                <a:solidFill>
                  <a:srgbClr val="4C4D4F"/>
                </a:solidFill>
                <a:latin typeface="Verdana" panose="020B0604030504040204" pitchFamily="34" charset="0"/>
              </a:rPr>
              <a:t>Adviser </a:t>
            </a:r>
            <a:r>
              <a:rPr lang="en-US" altLang="en-US" sz="3200" dirty="0" smtClean="0">
                <a:solidFill>
                  <a:srgbClr val="4C4D4F"/>
                </a:solidFill>
                <a:latin typeface="Verdana" panose="020B0604030504040204" pitchFamily="34" charset="0"/>
              </a:rPr>
              <a:t>Workshop</a:t>
            </a:r>
          </a:p>
          <a:p>
            <a:pPr algn="ctr">
              <a:spcBef>
                <a:spcPct val="0"/>
              </a:spcBef>
            </a:pPr>
            <a:r>
              <a:rPr lang="en-US" altLang="en-US" sz="2000" dirty="0" smtClean="0">
                <a:solidFill>
                  <a:srgbClr val="4C4D4F"/>
                </a:solidFill>
                <a:latin typeface="Verdana" panose="020B0604030504040204" pitchFamily="34"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1538" y="3988530"/>
            <a:ext cx="1109472" cy="1386840"/>
          </a:xfrm>
          <a:prstGeom prst="rect">
            <a:avLst/>
          </a:prstGeom>
          <a:noFill/>
          <a:effectLst>
            <a:reflection blurRad="6350" stA="50000" endA="300" endPos="55500" dist="50800" dir="5400000" sy="-100000" algn="bl" rotWithShape="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29464" y="3961098"/>
            <a:ext cx="396240" cy="1414272"/>
          </a:xfrm>
          <a:prstGeom prst="rect">
            <a:avLst/>
          </a:prstGeom>
          <a:effectLst>
            <a:reflection blurRad="6350" stA="50000" endA="300" endPos="55500" dist="50800" dir="5400000" sy="-100000" algn="bl" rotWithShape="0"/>
          </a:effectLst>
        </p:spPr>
      </p:pic>
    </p:spTree>
    <p:extLst>
      <p:ext uri="{BB962C8B-B14F-4D97-AF65-F5344CB8AC3E}">
        <p14:creationId xmlns:p14="http://schemas.microsoft.com/office/powerpoint/2010/main" xmlns="" val="4715363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2001" y="99233"/>
            <a:ext cx="7018084" cy="58528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chemeClr val="tx1">
                    <a:lumMod val="65000"/>
                    <a:lumOff val="35000"/>
                  </a:schemeClr>
                </a:solidFill>
                <a:latin typeface="Trebuchet MS"/>
                <a:cs typeface="Trebuchet MS"/>
              </a:rPr>
              <a:t>AGENDA: </a:t>
            </a:r>
            <a:r>
              <a:rPr lang="en-US" altLang="en-US" sz="2800" b="1" dirty="0"/>
              <a:t>Why are we here?</a:t>
            </a:r>
            <a:endParaRPr lang="en-US" sz="2800" b="1" dirty="0">
              <a:solidFill>
                <a:schemeClr val="tx1">
                  <a:lumMod val="65000"/>
                  <a:lumOff val="35000"/>
                </a:schemeClr>
              </a:solidFill>
              <a:latin typeface="Trebuchet MS"/>
              <a:cs typeface="Trebuchet MS"/>
            </a:endParaRPr>
          </a:p>
        </p:txBody>
      </p:sp>
      <p:pic>
        <p:nvPicPr>
          <p:cNvPr id="6" name="Picture 5" descr="NASSP_Logo_2014_FullColor.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87621" y="154864"/>
            <a:ext cx="1186684" cy="449541"/>
          </a:xfrm>
          <a:prstGeom prst="rect">
            <a:avLst/>
          </a:prstGeom>
        </p:spPr>
      </p:pic>
      <p:sp>
        <p:nvSpPr>
          <p:cNvPr id="8" name="TextBox 7"/>
          <p:cNvSpPr txBox="1"/>
          <p:nvPr/>
        </p:nvSpPr>
        <p:spPr>
          <a:xfrm>
            <a:off x="891076" y="1440878"/>
            <a:ext cx="7339055" cy="4524315"/>
          </a:xfrm>
          <a:prstGeom prst="rect">
            <a:avLst/>
          </a:prstGeom>
          <a:noFill/>
        </p:spPr>
        <p:txBody>
          <a:bodyPr wrap="square" rtlCol="0">
            <a:spAutoFit/>
          </a:bodyPr>
          <a:lstStyle/>
          <a:p>
            <a:pPr marL="457200" indent="-457200">
              <a:buFont typeface="Arial" panose="020B0604020202020204" pitchFamily="34" charset="0"/>
              <a:buChar char="•"/>
            </a:pPr>
            <a:r>
              <a:rPr lang="en-US" altLang="en-US" sz="3600" dirty="0"/>
              <a:t>To </a:t>
            </a:r>
            <a:r>
              <a:rPr lang="en-US" altLang="en-US" sz="3600" b="1" dirty="0"/>
              <a:t>Review</a:t>
            </a:r>
            <a:r>
              <a:rPr lang="en-US" altLang="en-US" sz="3600" dirty="0"/>
              <a:t> the essential guidelines for conducting disciplinary </a:t>
            </a:r>
            <a:r>
              <a:rPr lang="en-US" altLang="en-US" sz="3600" dirty="0" smtClean="0"/>
              <a:t>procedures</a:t>
            </a:r>
          </a:p>
          <a:p>
            <a:pPr marL="457200" indent="-457200">
              <a:buFont typeface="Arial" panose="020B0604020202020204" pitchFamily="34" charset="0"/>
              <a:buChar char="•"/>
            </a:pPr>
            <a:r>
              <a:rPr lang="en-US" altLang="en-US" sz="3600" dirty="0" smtClean="0"/>
              <a:t>To </a:t>
            </a:r>
            <a:r>
              <a:rPr lang="en-US" altLang="en-US" sz="3600" b="1" dirty="0"/>
              <a:t>Discuss</a:t>
            </a:r>
            <a:r>
              <a:rPr lang="en-US" altLang="en-US" sz="3600" dirty="0"/>
              <a:t> how to manage a chapter during the </a:t>
            </a:r>
            <a:r>
              <a:rPr lang="en-US" altLang="en-US" sz="3600" dirty="0" smtClean="0"/>
              <a:t>year</a:t>
            </a:r>
          </a:p>
          <a:p>
            <a:pPr marL="457200" indent="-457200">
              <a:buFont typeface="Arial" panose="020B0604020202020204" pitchFamily="34" charset="0"/>
              <a:buChar char="•"/>
            </a:pPr>
            <a:r>
              <a:rPr lang="en-US" altLang="en-US" sz="3600" dirty="0" smtClean="0"/>
              <a:t>To </a:t>
            </a:r>
            <a:r>
              <a:rPr lang="en-US" altLang="en-US" sz="3600" b="1" dirty="0"/>
              <a:t>Answer Questions </a:t>
            </a:r>
            <a:r>
              <a:rPr lang="en-US" altLang="en-US" sz="3600" dirty="0"/>
              <a:t>and </a:t>
            </a:r>
            <a:r>
              <a:rPr lang="en-US" altLang="en-US" sz="3600" b="1" dirty="0"/>
              <a:t>Share Ideas </a:t>
            </a:r>
            <a:r>
              <a:rPr lang="en-US" altLang="en-US" sz="3600" dirty="0"/>
              <a:t>and Information with peers in the </a:t>
            </a:r>
            <a:r>
              <a:rPr lang="en-US" altLang="en-US" sz="3600" i="1" dirty="0"/>
              <a:t>Honor Society Network</a:t>
            </a:r>
          </a:p>
        </p:txBody>
      </p:sp>
    </p:spTree>
    <p:extLst>
      <p:ext uri="{BB962C8B-B14F-4D97-AF65-F5344CB8AC3E}">
        <p14:creationId xmlns:p14="http://schemas.microsoft.com/office/powerpoint/2010/main" xmlns="" val="34729042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2001" y="99233"/>
            <a:ext cx="7018084" cy="58528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en-US" sz="2800" i="1" dirty="0">
                <a:solidFill>
                  <a:srgbClr val="000000"/>
                </a:solidFill>
              </a:rPr>
              <a:t>The essential question:</a:t>
            </a:r>
            <a:endParaRPr lang="en-US" sz="2800" dirty="0">
              <a:solidFill>
                <a:schemeClr val="tx1">
                  <a:lumMod val="65000"/>
                  <a:lumOff val="35000"/>
                </a:schemeClr>
              </a:solidFill>
              <a:latin typeface="Trebuchet MS"/>
              <a:cs typeface="Trebuchet MS"/>
            </a:endParaRPr>
          </a:p>
        </p:txBody>
      </p:sp>
      <p:pic>
        <p:nvPicPr>
          <p:cNvPr id="6" name="Picture 5" descr="NASSP_Logo_2014_FullColor.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87621" y="154864"/>
            <a:ext cx="1186684" cy="449541"/>
          </a:xfrm>
          <a:prstGeom prst="rect">
            <a:avLst/>
          </a:prstGeom>
        </p:spPr>
      </p:pic>
      <p:sp>
        <p:nvSpPr>
          <p:cNvPr id="8" name="TextBox 7"/>
          <p:cNvSpPr txBox="1"/>
          <p:nvPr/>
        </p:nvSpPr>
        <p:spPr>
          <a:xfrm>
            <a:off x="1256068" y="1567181"/>
            <a:ext cx="6643204" cy="3342453"/>
          </a:xfrm>
          <a:prstGeom prst="rect">
            <a:avLst/>
          </a:prstGeom>
          <a:noFill/>
        </p:spPr>
        <p:txBody>
          <a:bodyPr wrap="square" rtlCol="0">
            <a:spAutoFit/>
          </a:bodyPr>
          <a:lstStyle/>
          <a:p>
            <a:pPr algn="ctr">
              <a:lnSpc>
                <a:spcPct val="110000"/>
              </a:lnSpc>
            </a:pPr>
            <a:r>
              <a:rPr lang="en-US" altLang="en-US" sz="3200" dirty="0"/>
              <a:t>“What do I do when my chapter members don’t live up to the standards by which they were selected, fail to meet their chapter obligations, or get in trouble with school policies or the law?”</a:t>
            </a:r>
            <a:r>
              <a:rPr lang="en-US" sz="3000" dirty="0" smtClean="0">
                <a:solidFill>
                  <a:srgbClr val="595959"/>
                </a:solidFill>
                <a:latin typeface="Trebuchet MS"/>
                <a:cs typeface="Trebuchet MS"/>
              </a:rPr>
              <a:t>. </a:t>
            </a:r>
            <a:endParaRPr lang="en-US" sz="3000" dirty="0">
              <a:solidFill>
                <a:srgbClr val="595959"/>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43590" y="4909634"/>
            <a:ext cx="2488061" cy="2283162"/>
          </a:xfrm>
          <a:prstGeom prst="rect">
            <a:avLst/>
          </a:prstGeom>
        </p:spPr>
      </p:pic>
    </p:spTree>
    <p:extLst>
      <p:ext uri="{BB962C8B-B14F-4D97-AF65-F5344CB8AC3E}">
        <p14:creationId xmlns:p14="http://schemas.microsoft.com/office/powerpoint/2010/main" xmlns="" val="103563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lumMod val="65000"/>
              </a:schemeClr>
            </a:gs>
          </a:gsLst>
          <a:lin ang="16200000" scaled="0"/>
          <a:tileRect/>
        </a:gradFill>
        <a:effectLst/>
      </p:bgPr>
    </p:bg>
    <p:spTree>
      <p:nvGrpSpPr>
        <p:cNvPr id="1" name=""/>
        <p:cNvGrpSpPr/>
        <p:nvPr/>
      </p:nvGrpSpPr>
      <p:grpSpPr>
        <a:xfrm>
          <a:off x="0" y="0"/>
          <a:ext cx="0" cy="0"/>
          <a:chOff x="0" y="0"/>
          <a:chExt cx="0" cy="0"/>
        </a:xfrm>
      </p:grpSpPr>
      <p:sp>
        <p:nvSpPr>
          <p:cNvPr id="4" name="Title 1"/>
          <p:cNvSpPr txBox="1">
            <a:spLocks/>
          </p:cNvSpPr>
          <p:nvPr/>
        </p:nvSpPr>
        <p:spPr>
          <a:xfrm>
            <a:off x="302001" y="99233"/>
            <a:ext cx="7018084" cy="58528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en-US" sz="2800" b="1" dirty="0"/>
              <a:t>Discipline and Dismissal</a:t>
            </a:r>
            <a:endParaRPr lang="en-US" sz="2800" b="1" dirty="0">
              <a:solidFill>
                <a:schemeClr val="tx1">
                  <a:lumMod val="65000"/>
                  <a:lumOff val="35000"/>
                </a:schemeClr>
              </a:solidFill>
              <a:latin typeface="Trebuchet MS"/>
              <a:cs typeface="Trebuchet MS"/>
            </a:endParaRPr>
          </a:p>
        </p:txBody>
      </p:sp>
      <p:pic>
        <p:nvPicPr>
          <p:cNvPr id="6" name="Picture 5" descr="NASSP_Logo_2014_FullColor.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87621" y="154864"/>
            <a:ext cx="1186684" cy="449541"/>
          </a:xfrm>
          <a:prstGeom prst="rect">
            <a:avLst/>
          </a:prstGeom>
        </p:spPr>
      </p:pic>
      <p:sp>
        <p:nvSpPr>
          <p:cNvPr id="8" name="TextBox 7"/>
          <p:cNvSpPr txBox="1"/>
          <p:nvPr/>
        </p:nvSpPr>
        <p:spPr>
          <a:xfrm>
            <a:off x="844062" y="1699847"/>
            <a:ext cx="7385538" cy="4081117"/>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altLang="en-US" sz="3200" dirty="0"/>
              <a:t>Review </a:t>
            </a:r>
            <a:r>
              <a:rPr lang="en-US" altLang="en-US" sz="3200" i="1" dirty="0">
                <a:solidFill>
                  <a:srgbClr val="B51757"/>
                </a:solidFill>
              </a:rPr>
              <a:t>Article X</a:t>
            </a:r>
            <a:r>
              <a:rPr lang="en-US" altLang="en-US" sz="3200" dirty="0">
                <a:solidFill>
                  <a:srgbClr val="B51757"/>
                </a:solidFill>
              </a:rPr>
              <a:t> of the National Constitution</a:t>
            </a:r>
            <a:r>
              <a:rPr lang="en-US" altLang="en-US" sz="3200" dirty="0"/>
              <a:t> and commentary in the National Handbook (</a:t>
            </a:r>
            <a:r>
              <a:rPr lang="en-US" altLang="en-US" sz="3200" i="1" dirty="0"/>
              <a:t>see handout</a:t>
            </a:r>
            <a:r>
              <a:rPr lang="en-US" altLang="en-US" sz="3200" dirty="0"/>
              <a:t>)</a:t>
            </a:r>
          </a:p>
          <a:p>
            <a:pPr marL="457200" indent="-457200">
              <a:lnSpc>
                <a:spcPct val="90000"/>
              </a:lnSpc>
              <a:buFont typeface="Arial" panose="020B0604020202020204" pitchFamily="34" charset="0"/>
              <a:buChar char="•"/>
            </a:pPr>
            <a:r>
              <a:rPr lang="en-US" altLang="en-US" sz="3200" dirty="0"/>
              <a:t>Review content of your </a:t>
            </a:r>
            <a:r>
              <a:rPr lang="en-US" altLang="en-US" sz="3200" dirty="0">
                <a:solidFill>
                  <a:srgbClr val="B51757"/>
                </a:solidFill>
              </a:rPr>
              <a:t>local chapter bylaws</a:t>
            </a:r>
            <a:r>
              <a:rPr lang="en-US" altLang="en-US" sz="3200" dirty="0"/>
              <a:t> regarding these issues</a:t>
            </a:r>
          </a:p>
          <a:p>
            <a:pPr marL="457200" indent="-457200">
              <a:lnSpc>
                <a:spcPct val="90000"/>
              </a:lnSpc>
              <a:buFont typeface="Arial" panose="020B0604020202020204" pitchFamily="34" charset="0"/>
              <a:buChar char="•"/>
            </a:pPr>
            <a:r>
              <a:rPr lang="en-US" altLang="en-US" sz="3200" dirty="0"/>
              <a:t>See that no conflicts exist between the first two bullets listed above</a:t>
            </a:r>
          </a:p>
          <a:p>
            <a:pPr marL="457200" indent="-457200">
              <a:lnSpc>
                <a:spcPct val="90000"/>
              </a:lnSpc>
              <a:buFont typeface="Arial" panose="020B0604020202020204" pitchFamily="34" charset="0"/>
              <a:buChar char="•"/>
            </a:pPr>
            <a:r>
              <a:rPr lang="en-US" altLang="en-US" sz="3200" u="sng" dirty="0" smtClean="0"/>
              <a:t>Remember</a:t>
            </a:r>
            <a:r>
              <a:rPr lang="en-US" altLang="en-US" sz="3200" i="1" dirty="0" smtClean="0"/>
              <a:t>: Write </a:t>
            </a:r>
            <a:r>
              <a:rPr lang="en-US" altLang="en-US" sz="3200" i="1" dirty="0"/>
              <a:t>what you do; do what you write</a:t>
            </a:r>
          </a:p>
        </p:txBody>
      </p:sp>
    </p:spTree>
    <p:extLst>
      <p:ext uri="{BB962C8B-B14F-4D97-AF65-F5344CB8AC3E}">
        <p14:creationId xmlns:p14="http://schemas.microsoft.com/office/powerpoint/2010/main" xmlns="" val="22490376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19000"/>
          </a:blip>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302001" y="99233"/>
            <a:ext cx="7018084" cy="58528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t>Discipline &amp; Dismissal: </a:t>
            </a:r>
            <a:r>
              <a:rPr lang="en-US" altLang="en-US" sz="2800" b="1" i="1" dirty="0"/>
              <a:t>Warnings</a:t>
            </a:r>
            <a:endParaRPr lang="en-US" sz="2800" b="1" dirty="0">
              <a:solidFill>
                <a:schemeClr val="tx1">
                  <a:lumMod val="65000"/>
                  <a:lumOff val="35000"/>
                </a:schemeClr>
              </a:solidFill>
              <a:latin typeface="Trebuchet MS"/>
              <a:cs typeface="Trebuchet MS"/>
            </a:endParaRPr>
          </a:p>
        </p:txBody>
      </p:sp>
      <p:pic>
        <p:nvPicPr>
          <p:cNvPr id="6" name="Picture 5" descr="NASSP_Logo_2014_FullColor.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787621" y="154864"/>
            <a:ext cx="1186684" cy="449541"/>
          </a:xfrm>
          <a:prstGeom prst="rect">
            <a:avLst/>
          </a:prstGeom>
        </p:spPr>
      </p:pic>
      <p:sp>
        <p:nvSpPr>
          <p:cNvPr id="8" name="TextBox 7"/>
          <p:cNvSpPr txBox="1"/>
          <p:nvPr/>
        </p:nvSpPr>
        <p:spPr>
          <a:xfrm>
            <a:off x="808891" y="1254369"/>
            <a:ext cx="7608277" cy="5309146"/>
          </a:xfrm>
          <a:prstGeom prst="rect">
            <a:avLst/>
          </a:prstGeom>
          <a:noFill/>
        </p:spPr>
        <p:txBody>
          <a:bodyPr wrap="square" rtlCol="0">
            <a:spAutoFit/>
          </a:bodyPr>
          <a:lstStyle/>
          <a:p>
            <a:pPr marL="457200" indent="-457200">
              <a:lnSpc>
                <a:spcPct val="90000"/>
              </a:lnSpc>
              <a:buFont typeface="Arial" panose="020B0604020202020204" pitchFamily="34" charset="0"/>
              <a:buChar char="•"/>
            </a:pPr>
            <a:r>
              <a:rPr lang="en-US" altLang="en-US" sz="2800" i="1" dirty="0"/>
              <a:t>Article 10, section 2 – “Members who fall below the standards that were the basis for their selection shall be </a:t>
            </a:r>
            <a:r>
              <a:rPr lang="en-US" altLang="en-US" sz="2800" i="1" u="sng" dirty="0"/>
              <a:t>promptly warned</a:t>
            </a:r>
            <a:r>
              <a:rPr lang="en-US" altLang="en-US" sz="2800" i="1" dirty="0"/>
              <a:t> </a:t>
            </a:r>
            <a:r>
              <a:rPr lang="en-US" altLang="en-US" sz="2800" i="1" u="sng" dirty="0"/>
              <a:t>in writing</a:t>
            </a:r>
            <a:r>
              <a:rPr lang="en-US" altLang="en-US" sz="2800" i="1" dirty="0"/>
              <a:t> by the chapter adviser and given a reasonable amount of time to correct the deficiency. In the case of flagrant violation of school rules or the law, a member does not necessarily have to be warned</a:t>
            </a:r>
            <a:r>
              <a:rPr lang="en-US" altLang="en-US" sz="2800" i="1" dirty="0" smtClean="0"/>
              <a:t>.”</a:t>
            </a:r>
          </a:p>
          <a:p>
            <a:pPr>
              <a:lnSpc>
                <a:spcPct val="90000"/>
              </a:lnSpc>
            </a:pPr>
            <a:endParaRPr lang="en-US" altLang="en-US" sz="2800" i="1" dirty="0"/>
          </a:p>
          <a:p>
            <a:pPr>
              <a:lnSpc>
                <a:spcPct val="90000"/>
              </a:lnSpc>
            </a:pPr>
            <a:r>
              <a:rPr lang="en-US" altLang="en-US" sz="2800" i="1" dirty="0"/>
              <a:t> 	-</a:t>
            </a:r>
            <a:r>
              <a:rPr lang="en-US" altLang="en-US" sz="2800" b="1" i="1" dirty="0"/>
              <a:t>“</a:t>
            </a:r>
            <a:r>
              <a:rPr lang="en-US" altLang="en-US" sz="2800" b="1" dirty="0"/>
              <a:t>Warning”</a:t>
            </a:r>
            <a:r>
              <a:rPr lang="en-US" altLang="en-US" sz="2800" dirty="0"/>
              <a:t>: Notification that the member is deficient in some area, i.e. GPA, service, meeting attendance, minor disciplinary issues.</a:t>
            </a:r>
            <a:r>
              <a:rPr lang="en-US" altLang="en-US" sz="3200" dirty="0"/>
              <a:t> </a:t>
            </a:r>
          </a:p>
          <a:p>
            <a:pPr algn="ctr">
              <a:lnSpc>
                <a:spcPct val="110000"/>
              </a:lnSpc>
            </a:pPr>
            <a:r>
              <a:rPr lang="en-US" sz="3000" dirty="0" smtClean="0">
                <a:solidFill>
                  <a:srgbClr val="595959"/>
                </a:solidFill>
                <a:latin typeface="Trebuchet MS"/>
                <a:cs typeface="Trebuchet MS"/>
              </a:rPr>
              <a:t>. </a:t>
            </a:r>
            <a:endParaRPr lang="en-US" sz="3000" dirty="0">
              <a:solidFill>
                <a:srgbClr val="595959"/>
              </a:solidFill>
            </a:endParaRPr>
          </a:p>
        </p:txBody>
      </p:sp>
    </p:spTree>
    <p:extLst>
      <p:ext uri="{BB962C8B-B14F-4D97-AF65-F5344CB8AC3E}">
        <p14:creationId xmlns:p14="http://schemas.microsoft.com/office/powerpoint/2010/main" xmlns="" val="16693106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2001" y="99233"/>
            <a:ext cx="7018084" cy="58528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en-US" sz="2800" dirty="0"/>
              <a:t>Discipline &amp; Dismissal: </a:t>
            </a:r>
            <a:r>
              <a:rPr lang="en-US" altLang="en-US" sz="2800" dirty="0" smtClean="0"/>
              <a:t>Warnings.2</a:t>
            </a:r>
            <a:endParaRPr lang="en-US" sz="2800" dirty="0">
              <a:solidFill>
                <a:schemeClr val="tx1">
                  <a:lumMod val="65000"/>
                  <a:lumOff val="35000"/>
                </a:schemeClr>
              </a:solidFill>
              <a:latin typeface="Trebuchet MS"/>
              <a:cs typeface="Trebuchet MS"/>
            </a:endParaRPr>
          </a:p>
        </p:txBody>
      </p:sp>
      <p:pic>
        <p:nvPicPr>
          <p:cNvPr id="6" name="Picture 5" descr="NASSP_Logo_2014_FullColor.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87621" y="154864"/>
            <a:ext cx="1186684" cy="449541"/>
          </a:xfrm>
          <a:prstGeom prst="rect">
            <a:avLst/>
          </a:prstGeom>
        </p:spPr>
      </p:pic>
      <p:sp>
        <p:nvSpPr>
          <p:cNvPr id="8" name="TextBox 7"/>
          <p:cNvSpPr txBox="1"/>
          <p:nvPr/>
        </p:nvSpPr>
        <p:spPr>
          <a:xfrm>
            <a:off x="954222" y="1460905"/>
            <a:ext cx="7339055" cy="3970318"/>
          </a:xfrm>
          <a:prstGeom prst="rect">
            <a:avLst/>
          </a:prstGeom>
          <a:noFill/>
        </p:spPr>
        <p:txBody>
          <a:bodyPr wrap="square" rtlCol="0">
            <a:spAutoFit/>
          </a:bodyPr>
          <a:lstStyle/>
          <a:p>
            <a:r>
              <a:rPr lang="en-US" altLang="en-US" sz="2800" dirty="0"/>
              <a:t>“</a:t>
            </a:r>
            <a:r>
              <a:rPr lang="en-US" altLang="en-US" sz="2800" b="1" dirty="0"/>
              <a:t>Promptly</a:t>
            </a:r>
            <a:r>
              <a:rPr lang="en-US" altLang="en-US" sz="2800" dirty="0"/>
              <a:t>”: Must be given when the member becomes deficient in an effort to allow the member to correct the deficiency. For example, if the chapter limits members to 3 meeting absences, a written warning should be given after the second absence (or even the first), and not waiting until the third absence to issue the written warning because there is no opportunity for correction.</a:t>
            </a:r>
          </a:p>
        </p:txBody>
      </p:sp>
    </p:spTree>
    <p:extLst>
      <p:ext uri="{BB962C8B-B14F-4D97-AF65-F5344CB8AC3E}">
        <p14:creationId xmlns:p14="http://schemas.microsoft.com/office/powerpoint/2010/main" xmlns="" val="21679364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985" y="151690"/>
            <a:ext cx="5996353" cy="452716"/>
          </a:xfrm>
        </p:spPr>
        <p:txBody>
          <a:bodyPr>
            <a:noAutofit/>
          </a:bodyPr>
          <a:lstStyle/>
          <a:p>
            <a:r>
              <a:rPr lang="en-US" altLang="en-US" sz="3200" dirty="0"/>
              <a:t>Discipline &amp; Dismissal: </a:t>
            </a:r>
            <a:r>
              <a:rPr lang="en-US" altLang="en-US" sz="3200" dirty="0" smtClean="0"/>
              <a:t>Warnings.3</a:t>
            </a:r>
            <a:endParaRPr lang="en-US" sz="3200" dirty="0"/>
          </a:p>
        </p:txBody>
      </p:sp>
      <p:sp>
        <p:nvSpPr>
          <p:cNvPr id="3" name="Subtitle 2"/>
          <p:cNvSpPr>
            <a:spLocks noGrp="1"/>
          </p:cNvSpPr>
          <p:nvPr>
            <p:ph type="subTitle" idx="1"/>
          </p:nvPr>
        </p:nvSpPr>
        <p:spPr>
          <a:xfrm>
            <a:off x="1172308" y="1295399"/>
            <a:ext cx="6729046" cy="4683369"/>
          </a:xfrm>
        </p:spPr>
        <p:txBody>
          <a:bodyPr>
            <a:normAutofit fontScale="85000" lnSpcReduction="20000"/>
          </a:bodyPr>
          <a:lstStyle/>
          <a:p>
            <a:pPr>
              <a:lnSpc>
                <a:spcPct val="90000"/>
              </a:lnSpc>
            </a:pPr>
            <a:r>
              <a:rPr lang="en-US" altLang="en-US" dirty="0" smtClean="0">
                <a:solidFill>
                  <a:schemeClr val="tx1"/>
                </a:solidFill>
              </a:rPr>
              <a:t>“</a:t>
            </a:r>
            <a:r>
              <a:rPr lang="en-US" altLang="en-US" b="1" dirty="0">
                <a:solidFill>
                  <a:schemeClr val="tx1"/>
                </a:solidFill>
              </a:rPr>
              <a:t>In writing</a:t>
            </a:r>
            <a:r>
              <a:rPr lang="en-US" altLang="en-US" dirty="0">
                <a:solidFill>
                  <a:schemeClr val="tx1"/>
                </a:solidFill>
              </a:rPr>
              <a:t>”: Verbal warnings are not sufficient; they cannot be documented. Warning must be in writing and specific to the member and the deficiency. Forms of notification include hardcopy letter sent through the mail or delivered in person or via email. Posting general messages on the school website or sending mass text messages are not viable options for advisers.</a:t>
            </a:r>
          </a:p>
          <a:p>
            <a:pPr>
              <a:lnSpc>
                <a:spcPct val="90000"/>
              </a:lnSpc>
            </a:pPr>
            <a:endParaRPr lang="en-US" altLang="en-US" dirty="0">
              <a:solidFill>
                <a:schemeClr val="tx1"/>
              </a:solidFill>
            </a:endParaRPr>
          </a:p>
          <a:p>
            <a:pPr>
              <a:lnSpc>
                <a:spcPct val="90000"/>
              </a:lnSpc>
            </a:pPr>
            <a:r>
              <a:rPr lang="en-US" altLang="en-US" dirty="0">
                <a:solidFill>
                  <a:schemeClr val="tx1"/>
                </a:solidFill>
              </a:rPr>
              <a:t>	The warning should be sent by the adviser or a member of the Faculty Council. Chapter officers should </a:t>
            </a:r>
            <a:r>
              <a:rPr lang="en-US" altLang="en-US" i="1" dirty="0">
                <a:solidFill>
                  <a:schemeClr val="tx1"/>
                </a:solidFill>
              </a:rPr>
              <a:t>not</a:t>
            </a:r>
            <a:r>
              <a:rPr lang="en-US" altLang="en-US" dirty="0">
                <a:solidFill>
                  <a:schemeClr val="tx1"/>
                </a:solidFill>
              </a:rPr>
              <a:t> be responsible for enforcing member discipline.</a:t>
            </a:r>
            <a:r>
              <a:rPr lang="en-US" altLang="en-US" sz="3600" dirty="0"/>
              <a:t>	</a:t>
            </a:r>
          </a:p>
          <a:p>
            <a:endParaRPr lang="en-US" dirty="0"/>
          </a:p>
        </p:txBody>
      </p:sp>
      <p:pic>
        <p:nvPicPr>
          <p:cNvPr id="4" name="Picture 3" descr="NASSP_Logo_2014_FullColor.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87621" y="154864"/>
            <a:ext cx="1186684" cy="449541"/>
          </a:xfrm>
          <a:prstGeom prst="rect">
            <a:avLst/>
          </a:prstGeom>
        </p:spPr>
      </p:pic>
    </p:spTree>
    <p:extLst>
      <p:ext uri="{BB962C8B-B14F-4D97-AF65-F5344CB8AC3E}">
        <p14:creationId xmlns:p14="http://schemas.microsoft.com/office/powerpoint/2010/main" xmlns="" val="3494438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954"/>
            <a:ext cx="6295292" cy="562708"/>
          </a:xfrm>
        </p:spPr>
        <p:txBody>
          <a:bodyPr>
            <a:normAutofit fontScale="90000"/>
          </a:bodyPr>
          <a:lstStyle/>
          <a:p>
            <a:pPr algn="l"/>
            <a:r>
              <a:rPr lang="en-US" altLang="en-US" sz="3200" dirty="0"/>
              <a:t>Discipline &amp; Dismissal: </a:t>
            </a:r>
            <a:r>
              <a:rPr lang="en-US" altLang="en-US" sz="3200" dirty="0" smtClean="0"/>
              <a:t>Warnings.4</a:t>
            </a:r>
            <a:endParaRPr lang="en-US" sz="3200" dirty="0"/>
          </a:p>
        </p:txBody>
      </p:sp>
      <p:sp>
        <p:nvSpPr>
          <p:cNvPr id="3" name="Content Placeholder 2"/>
          <p:cNvSpPr>
            <a:spLocks noGrp="1"/>
          </p:cNvSpPr>
          <p:nvPr>
            <p:ph idx="1"/>
          </p:nvPr>
        </p:nvSpPr>
        <p:spPr/>
        <p:txBody>
          <a:bodyPr>
            <a:normAutofit fontScale="92500" lnSpcReduction="20000"/>
          </a:bodyPr>
          <a:lstStyle/>
          <a:p>
            <a:pPr>
              <a:buNone/>
            </a:pPr>
            <a:r>
              <a:rPr lang="en-US" altLang="en-US" dirty="0"/>
              <a:t>“</a:t>
            </a:r>
            <a:r>
              <a:rPr lang="en-US" altLang="en-US" b="1" dirty="0"/>
              <a:t>Flagrant</a:t>
            </a:r>
            <a:r>
              <a:rPr lang="en-US" altLang="en-US" dirty="0"/>
              <a:t>”: Serious violation of school rules or provisions of the law. Standard definitions identify this term as meaning conspicuously bad or offensive. In some cases, a chapter can define flagrant in terms of the ‘most serious’ levels of offense as defined in the student handbook or the school’s code of conduct. </a:t>
            </a:r>
          </a:p>
          <a:p>
            <a:pPr>
              <a:buNone/>
            </a:pPr>
            <a:r>
              <a:rPr lang="en-US" altLang="en-US" dirty="0"/>
              <a:t>	Where violations of the law are concerned, the matter is left to interpretation by those in charge of the chapter, namely the adviser, Faculty Council, and the principal.</a:t>
            </a:r>
            <a:r>
              <a:rPr lang="en-US" altLang="en-US" sz="3600" dirty="0"/>
              <a:t> </a:t>
            </a:r>
          </a:p>
        </p:txBody>
      </p:sp>
      <p:pic>
        <p:nvPicPr>
          <p:cNvPr id="4" name="Picture 3" descr="NASSP_Logo_2014_FullColor.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87621" y="154864"/>
            <a:ext cx="1186684" cy="449541"/>
          </a:xfrm>
          <a:prstGeom prst="rect">
            <a:avLst/>
          </a:prstGeom>
        </p:spPr>
      </p:pic>
    </p:spTree>
    <p:extLst>
      <p:ext uri="{BB962C8B-B14F-4D97-AF65-F5344CB8AC3E}">
        <p14:creationId xmlns:p14="http://schemas.microsoft.com/office/powerpoint/2010/main" xmlns="" val="3016380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1086</Words>
  <Application>Microsoft Office PowerPoint</Application>
  <PresentationFormat>On-screen Show (4:3)</PresentationFormat>
  <Paragraphs>86</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Discipline &amp; Dismissal: Warnings.3</vt:lpstr>
      <vt:lpstr>Discipline &amp; Dismissal: Warnings.4</vt:lpstr>
      <vt:lpstr>   Discipline &amp; Dismissal: Warnings.5</vt:lpstr>
      <vt:lpstr>D&amp;D, the Due Process element:</vt:lpstr>
      <vt:lpstr>Must a Faculty Council Dismiss? No.</vt:lpstr>
      <vt:lpstr>D&amp;D: Some suggestions</vt:lpstr>
      <vt:lpstr>Appeals of Disciplinary Decisions</vt:lpstr>
      <vt:lpstr>Resignation</vt:lpstr>
      <vt:lpstr>Questions?</vt:lpstr>
      <vt:lpstr>What All of This Means….</vt:lpstr>
    </vt:vector>
  </TitlesOfParts>
  <Company>Marketing Design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Michelle Shirey</dc:creator>
  <cp:lastModifiedBy>jtaylor</cp:lastModifiedBy>
  <cp:revision>41</cp:revision>
  <dcterms:created xsi:type="dcterms:W3CDTF">2014-11-04T17:30:17Z</dcterms:created>
  <dcterms:modified xsi:type="dcterms:W3CDTF">2016-03-14T15:51:30Z</dcterms:modified>
</cp:coreProperties>
</file>